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26"/>
  </p:handoutMasterIdLst>
  <p:sldIdLst>
    <p:sldId id="256" r:id="rId2"/>
    <p:sldId id="280" r:id="rId3"/>
    <p:sldId id="259" r:id="rId4"/>
    <p:sldId id="257" r:id="rId5"/>
    <p:sldId id="260" r:id="rId6"/>
    <p:sldId id="266" r:id="rId7"/>
    <p:sldId id="263" r:id="rId8"/>
    <p:sldId id="264" r:id="rId9"/>
    <p:sldId id="265" r:id="rId10"/>
    <p:sldId id="267" r:id="rId11"/>
    <p:sldId id="268" r:id="rId12"/>
    <p:sldId id="258" r:id="rId13"/>
    <p:sldId id="269" r:id="rId14"/>
    <p:sldId id="272" r:id="rId15"/>
    <p:sldId id="261" r:id="rId16"/>
    <p:sldId id="271" r:id="rId17"/>
    <p:sldId id="275" r:id="rId18"/>
    <p:sldId id="277" r:id="rId19"/>
    <p:sldId id="273" r:id="rId20"/>
    <p:sldId id="278" r:id="rId21"/>
    <p:sldId id="274" r:id="rId22"/>
    <p:sldId id="279" r:id="rId23"/>
    <p:sldId id="276" r:id="rId24"/>
    <p:sldId id="270" r:id="rId25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B679CE9-1190-498B-BA45-61A715965DC7}" type="doc">
      <dgm:prSet loTypeId="urn:microsoft.com/office/officeart/2005/8/layout/cycle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F2BC200-5F7C-480C-B652-741B6B71EF4B}">
      <dgm:prSet phldrT="[Text]"/>
      <dgm:spPr/>
      <dgm:t>
        <a:bodyPr/>
        <a:lstStyle/>
        <a:p>
          <a:r>
            <a:rPr lang="en-US" dirty="0" smtClean="0"/>
            <a:t>Learn</a:t>
          </a:r>
          <a:endParaRPr lang="en-US" dirty="0"/>
        </a:p>
      </dgm:t>
    </dgm:pt>
    <dgm:pt modelId="{27163DB3-CD87-441C-814B-462444A54BCE}" type="parTrans" cxnId="{A34746D6-05A5-48D6-912D-E3BDC6F924E9}">
      <dgm:prSet/>
      <dgm:spPr/>
      <dgm:t>
        <a:bodyPr/>
        <a:lstStyle/>
        <a:p>
          <a:endParaRPr lang="en-US"/>
        </a:p>
      </dgm:t>
    </dgm:pt>
    <dgm:pt modelId="{2378205B-4309-48F1-9C8E-396E99D07774}" type="sibTrans" cxnId="{A34746D6-05A5-48D6-912D-E3BDC6F924E9}">
      <dgm:prSet/>
      <dgm:spPr/>
      <dgm:t>
        <a:bodyPr/>
        <a:lstStyle/>
        <a:p>
          <a:endParaRPr lang="en-US"/>
        </a:p>
      </dgm:t>
    </dgm:pt>
    <dgm:pt modelId="{F0B829BD-A121-4D17-8737-6493BC8FD74A}">
      <dgm:prSet phldrT="[Text]"/>
      <dgm:spPr/>
      <dgm:t>
        <a:bodyPr/>
        <a:lstStyle/>
        <a:p>
          <a:r>
            <a:rPr lang="en-US" dirty="0" smtClean="0"/>
            <a:t>Pair</a:t>
          </a:r>
          <a:endParaRPr lang="en-US" dirty="0"/>
        </a:p>
      </dgm:t>
    </dgm:pt>
    <dgm:pt modelId="{020D1F72-0458-468B-8A1A-512538367022}" type="parTrans" cxnId="{139935AD-90E2-4DD4-9810-8676C9BAE5A1}">
      <dgm:prSet/>
      <dgm:spPr/>
      <dgm:t>
        <a:bodyPr/>
        <a:lstStyle/>
        <a:p>
          <a:endParaRPr lang="en-US"/>
        </a:p>
      </dgm:t>
    </dgm:pt>
    <dgm:pt modelId="{98F44B25-644F-4EAB-8EB7-E4B10E6DE2CC}" type="sibTrans" cxnId="{139935AD-90E2-4DD4-9810-8676C9BAE5A1}">
      <dgm:prSet/>
      <dgm:spPr/>
      <dgm:t>
        <a:bodyPr/>
        <a:lstStyle/>
        <a:p>
          <a:endParaRPr lang="en-US"/>
        </a:p>
      </dgm:t>
    </dgm:pt>
    <dgm:pt modelId="{8060D7B8-5CF7-4F17-90FB-5DBC45C30AD5}">
      <dgm:prSet phldrT="[Text]"/>
      <dgm:spPr/>
      <dgm:t>
        <a:bodyPr/>
        <a:lstStyle/>
        <a:p>
          <a:r>
            <a:rPr lang="en-US" dirty="0" smtClean="0"/>
            <a:t>Share</a:t>
          </a:r>
          <a:endParaRPr lang="en-US" dirty="0"/>
        </a:p>
      </dgm:t>
    </dgm:pt>
    <dgm:pt modelId="{0CF8F383-DFCD-454C-8F5E-7805D6C5BF86}" type="parTrans" cxnId="{1AE633D3-3A70-4314-A6F4-87B3FB280159}">
      <dgm:prSet/>
      <dgm:spPr/>
      <dgm:t>
        <a:bodyPr/>
        <a:lstStyle/>
        <a:p>
          <a:endParaRPr lang="en-US"/>
        </a:p>
      </dgm:t>
    </dgm:pt>
    <dgm:pt modelId="{5C3BC8C8-0FBC-4A35-92A0-A0FF1FC1304E}" type="sibTrans" cxnId="{1AE633D3-3A70-4314-A6F4-87B3FB280159}">
      <dgm:prSet/>
      <dgm:spPr/>
      <dgm:t>
        <a:bodyPr/>
        <a:lstStyle/>
        <a:p>
          <a:endParaRPr lang="en-US"/>
        </a:p>
      </dgm:t>
    </dgm:pt>
    <dgm:pt modelId="{8651B2A6-60E9-458C-8CEC-92475961D95B}" type="pres">
      <dgm:prSet presAssocID="{9B679CE9-1190-498B-BA45-61A715965DC7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2ADFA95-E858-4AD5-AC00-A24144DA3621}" type="pres">
      <dgm:prSet presAssocID="{3F2BC200-5F7C-480C-B652-741B6B71EF4B}" presName="dummy" presStyleCnt="0"/>
      <dgm:spPr/>
    </dgm:pt>
    <dgm:pt modelId="{17894D7C-E96D-42F2-AAC0-8706788B73C6}" type="pres">
      <dgm:prSet presAssocID="{3F2BC200-5F7C-480C-B652-741B6B71EF4B}" presName="node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A2EA527-753C-4224-B0F3-B179E10319A9}" type="pres">
      <dgm:prSet presAssocID="{2378205B-4309-48F1-9C8E-396E99D07774}" presName="sibTrans" presStyleLbl="node1" presStyleIdx="0" presStyleCnt="3"/>
      <dgm:spPr/>
      <dgm:t>
        <a:bodyPr/>
        <a:lstStyle/>
        <a:p>
          <a:endParaRPr lang="en-US"/>
        </a:p>
      </dgm:t>
    </dgm:pt>
    <dgm:pt modelId="{09D8B0A9-4816-4881-A692-C2264D6C4097}" type="pres">
      <dgm:prSet presAssocID="{F0B829BD-A121-4D17-8737-6493BC8FD74A}" presName="dummy" presStyleCnt="0"/>
      <dgm:spPr/>
    </dgm:pt>
    <dgm:pt modelId="{6A399A5A-F4AA-4174-A363-4AB345A3C684}" type="pres">
      <dgm:prSet presAssocID="{F0B829BD-A121-4D17-8737-6493BC8FD74A}" presName="node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888D0FB-64FD-434C-9195-84218CB27634}" type="pres">
      <dgm:prSet presAssocID="{98F44B25-644F-4EAB-8EB7-E4B10E6DE2CC}" presName="sibTrans" presStyleLbl="node1" presStyleIdx="1" presStyleCnt="3"/>
      <dgm:spPr/>
      <dgm:t>
        <a:bodyPr/>
        <a:lstStyle/>
        <a:p>
          <a:endParaRPr lang="en-US"/>
        </a:p>
      </dgm:t>
    </dgm:pt>
    <dgm:pt modelId="{AC0F0845-AA50-40FF-A67C-288B4E45DE5B}" type="pres">
      <dgm:prSet presAssocID="{8060D7B8-5CF7-4F17-90FB-5DBC45C30AD5}" presName="dummy" presStyleCnt="0"/>
      <dgm:spPr/>
    </dgm:pt>
    <dgm:pt modelId="{AEAC0FB8-FCD2-4DB2-BCFA-6817F2A4813E}" type="pres">
      <dgm:prSet presAssocID="{8060D7B8-5CF7-4F17-90FB-5DBC45C30AD5}" presName="node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8F56953-ECF8-4DFD-80B1-5264BB99680B}" type="pres">
      <dgm:prSet presAssocID="{5C3BC8C8-0FBC-4A35-92A0-A0FF1FC1304E}" presName="sibTrans" presStyleLbl="node1" presStyleIdx="2" presStyleCnt="3"/>
      <dgm:spPr/>
      <dgm:t>
        <a:bodyPr/>
        <a:lstStyle/>
        <a:p>
          <a:endParaRPr lang="en-US"/>
        </a:p>
      </dgm:t>
    </dgm:pt>
  </dgm:ptLst>
  <dgm:cxnLst>
    <dgm:cxn modelId="{9E51CCD6-C500-435A-BCBF-381B3FA55163}" type="presOf" srcId="{F0B829BD-A121-4D17-8737-6493BC8FD74A}" destId="{6A399A5A-F4AA-4174-A363-4AB345A3C684}" srcOrd="0" destOrd="0" presId="urn:microsoft.com/office/officeart/2005/8/layout/cycle1"/>
    <dgm:cxn modelId="{CEE70EA3-A96E-48E4-AF16-366A7D6D374F}" type="presOf" srcId="{3F2BC200-5F7C-480C-B652-741B6B71EF4B}" destId="{17894D7C-E96D-42F2-AAC0-8706788B73C6}" srcOrd="0" destOrd="0" presId="urn:microsoft.com/office/officeart/2005/8/layout/cycle1"/>
    <dgm:cxn modelId="{A7FEE38F-EF70-4F5F-A4F8-ACF6D9FAE52F}" type="presOf" srcId="{98F44B25-644F-4EAB-8EB7-E4B10E6DE2CC}" destId="{7888D0FB-64FD-434C-9195-84218CB27634}" srcOrd="0" destOrd="0" presId="urn:microsoft.com/office/officeart/2005/8/layout/cycle1"/>
    <dgm:cxn modelId="{1AE633D3-3A70-4314-A6F4-87B3FB280159}" srcId="{9B679CE9-1190-498B-BA45-61A715965DC7}" destId="{8060D7B8-5CF7-4F17-90FB-5DBC45C30AD5}" srcOrd="2" destOrd="0" parTransId="{0CF8F383-DFCD-454C-8F5E-7805D6C5BF86}" sibTransId="{5C3BC8C8-0FBC-4A35-92A0-A0FF1FC1304E}"/>
    <dgm:cxn modelId="{D4D79B60-BC68-474D-A589-84B316C8A8AE}" type="presOf" srcId="{8060D7B8-5CF7-4F17-90FB-5DBC45C30AD5}" destId="{AEAC0FB8-FCD2-4DB2-BCFA-6817F2A4813E}" srcOrd="0" destOrd="0" presId="urn:microsoft.com/office/officeart/2005/8/layout/cycle1"/>
    <dgm:cxn modelId="{A34746D6-05A5-48D6-912D-E3BDC6F924E9}" srcId="{9B679CE9-1190-498B-BA45-61A715965DC7}" destId="{3F2BC200-5F7C-480C-B652-741B6B71EF4B}" srcOrd="0" destOrd="0" parTransId="{27163DB3-CD87-441C-814B-462444A54BCE}" sibTransId="{2378205B-4309-48F1-9C8E-396E99D07774}"/>
    <dgm:cxn modelId="{E86C59C0-71EE-4C46-AEFF-F57BF31C818B}" type="presOf" srcId="{5C3BC8C8-0FBC-4A35-92A0-A0FF1FC1304E}" destId="{A8F56953-ECF8-4DFD-80B1-5264BB99680B}" srcOrd="0" destOrd="0" presId="urn:microsoft.com/office/officeart/2005/8/layout/cycle1"/>
    <dgm:cxn modelId="{139935AD-90E2-4DD4-9810-8676C9BAE5A1}" srcId="{9B679CE9-1190-498B-BA45-61A715965DC7}" destId="{F0B829BD-A121-4D17-8737-6493BC8FD74A}" srcOrd="1" destOrd="0" parTransId="{020D1F72-0458-468B-8A1A-512538367022}" sibTransId="{98F44B25-644F-4EAB-8EB7-E4B10E6DE2CC}"/>
    <dgm:cxn modelId="{263D0315-CB61-4779-96FF-EBA30D563673}" type="presOf" srcId="{2378205B-4309-48F1-9C8E-396E99D07774}" destId="{2A2EA527-753C-4224-B0F3-B179E10319A9}" srcOrd="0" destOrd="0" presId="urn:microsoft.com/office/officeart/2005/8/layout/cycle1"/>
    <dgm:cxn modelId="{6D169F39-CD99-4295-A19F-5D387B83C515}" type="presOf" srcId="{9B679CE9-1190-498B-BA45-61A715965DC7}" destId="{8651B2A6-60E9-458C-8CEC-92475961D95B}" srcOrd="0" destOrd="0" presId="urn:microsoft.com/office/officeart/2005/8/layout/cycle1"/>
    <dgm:cxn modelId="{A5F602EC-4112-428F-B1EA-528BBE234EF9}" type="presParOf" srcId="{8651B2A6-60E9-458C-8CEC-92475961D95B}" destId="{42ADFA95-E858-4AD5-AC00-A24144DA3621}" srcOrd="0" destOrd="0" presId="urn:microsoft.com/office/officeart/2005/8/layout/cycle1"/>
    <dgm:cxn modelId="{274FF7EC-2FE1-497F-ACF8-3F3D8E350292}" type="presParOf" srcId="{8651B2A6-60E9-458C-8CEC-92475961D95B}" destId="{17894D7C-E96D-42F2-AAC0-8706788B73C6}" srcOrd="1" destOrd="0" presId="urn:microsoft.com/office/officeart/2005/8/layout/cycle1"/>
    <dgm:cxn modelId="{0ED72E4B-13B1-43A4-81EC-5007B93EC79A}" type="presParOf" srcId="{8651B2A6-60E9-458C-8CEC-92475961D95B}" destId="{2A2EA527-753C-4224-B0F3-B179E10319A9}" srcOrd="2" destOrd="0" presId="urn:microsoft.com/office/officeart/2005/8/layout/cycle1"/>
    <dgm:cxn modelId="{81BBAF86-1322-486E-96C3-EDB9B072BD37}" type="presParOf" srcId="{8651B2A6-60E9-458C-8CEC-92475961D95B}" destId="{09D8B0A9-4816-4881-A692-C2264D6C4097}" srcOrd="3" destOrd="0" presId="urn:microsoft.com/office/officeart/2005/8/layout/cycle1"/>
    <dgm:cxn modelId="{1F62C85F-C886-4F20-BE21-8194537F0544}" type="presParOf" srcId="{8651B2A6-60E9-458C-8CEC-92475961D95B}" destId="{6A399A5A-F4AA-4174-A363-4AB345A3C684}" srcOrd="4" destOrd="0" presId="urn:microsoft.com/office/officeart/2005/8/layout/cycle1"/>
    <dgm:cxn modelId="{1D144ACE-CC88-4E3E-80A5-8EE393EFE2C7}" type="presParOf" srcId="{8651B2A6-60E9-458C-8CEC-92475961D95B}" destId="{7888D0FB-64FD-434C-9195-84218CB27634}" srcOrd="5" destOrd="0" presId="urn:microsoft.com/office/officeart/2005/8/layout/cycle1"/>
    <dgm:cxn modelId="{9826D417-7EB1-4F49-9AD3-CA0141A725FB}" type="presParOf" srcId="{8651B2A6-60E9-458C-8CEC-92475961D95B}" destId="{AC0F0845-AA50-40FF-A67C-288B4E45DE5B}" srcOrd="6" destOrd="0" presId="urn:microsoft.com/office/officeart/2005/8/layout/cycle1"/>
    <dgm:cxn modelId="{371710A9-57BE-4CAD-9C82-DD7FA8A461E7}" type="presParOf" srcId="{8651B2A6-60E9-458C-8CEC-92475961D95B}" destId="{AEAC0FB8-FCD2-4DB2-BCFA-6817F2A4813E}" srcOrd="7" destOrd="0" presId="urn:microsoft.com/office/officeart/2005/8/layout/cycle1"/>
    <dgm:cxn modelId="{165273AF-46E3-4F65-BCF5-B01B0A776055}" type="presParOf" srcId="{8651B2A6-60E9-458C-8CEC-92475961D95B}" destId="{A8F56953-ECF8-4DFD-80B1-5264BB99680B}" srcOrd="8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7894D7C-E96D-42F2-AAC0-8706788B73C6}">
      <dsp:nvSpPr>
        <dsp:cNvPr id="0" name=""/>
        <dsp:cNvSpPr/>
      </dsp:nvSpPr>
      <dsp:spPr>
        <a:xfrm>
          <a:off x="4575593" y="287169"/>
          <a:ext cx="1465064" cy="14650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500" kern="1200" dirty="0" smtClean="0"/>
            <a:t>Learn</a:t>
          </a:r>
          <a:endParaRPr lang="en-US" sz="4500" kern="1200" dirty="0"/>
        </a:p>
      </dsp:txBody>
      <dsp:txXfrm>
        <a:off x="4575593" y="287169"/>
        <a:ext cx="1465064" cy="1465064"/>
      </dsp:txXfrm>
    </dsp:sp>
    <dsp:sp modelId="{2A2EA527-753C-4224-B0F3-B179E10319A9}">
      <dsp:nvSpPr>
        <dsp:cNvPr id="0" name=""/>
        <dsp:cNvSpPr/>
      </dsp:nvSpPr>
      <dsp:spPr>
        <a:xfrm>
          <a:off x="2345277" y="-756"/>
          <a:ext cx="3462844" cy="3462844"/>
        </a:xfrm>
        <a:prstGeom prst="circularArrow">
          <a:avLst>
            <a:gd name="adj1" fmla="val 8250"/>
            <a:gd name="adj2" fmla="val 576255"/>
            <a:gd name="adj3" fmla="val 2963222"/>
            <a:gd name="adj4" fmla="val 52147"/>
            <a:gd name="adj5" fmla="val 9625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A399A5A-F4AA-4174-A363-4AB345A3C684}">
      <dsp:nvSpPr>
        <dsp:cNvPr id="0" name=""/>
        <dsp:cNvSpPr/>
      </dsp:nvSpPr>
      <dsp:spPr>
        <a:xfrm>
          <a:off x="3344167" y="2420061"/>
          <a:ext cx="1465064" cy="14650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500" kern="1200" dirty="0" smtClean="0"/>
            <a:t>Pair</a:t>
          </a:r>
          <a:endParaRPr lang="en-US" sz="4500" kern="1200" dirty="0"/>
        </a:p>
      </dsp:txBody>
      <dsp:txXfrm>
        <a:off x="3344167" y="2420061"/>
        <a:ext cx="1465064" cy="1465064"/>
      </dsp:txXfrm>
    </dsp:sp>
    <dsp:sp modelId="{7888D0FB-64FD-434C-9195-84218CB27634}">
      <dsp:nvSpPr>
        <dsp:cNvPr id="0" name=""/>
        <dsp:cNvSpPr/>
      </dsp:nvSpPr>
      <dsp:spPr>
        <a:xfrm>
          <a:off x="2345277" y="-756"/>
          <a:ext cx="3462844" cy="3462844"/>
        </a:xfrm>
        <a:prstGeom prst="circularArrow">
          <a:avLst>
            <a:gd name="adj1" fmla="val 8250"/>
            <a:gd name="adj2" fmla="val 576255"/>
            <a:gd name="adj3" fmla="val 10171598"/>
            <a:gd name="adj4" fmla="val 7260523"/>
            <a:gd name="adj5" fmla="val 9625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EAC0FB8-FCD2-4DB2-BCFA-6817F2A4813E}">
      <dsp:nvSpPr>
        <dsp:cNvPr id="0" name=""/>
        <dsp:cNvSpPr/>
      </dsp:nvSpPr>
      <dsp:spPr>
        <a:xfrm>
          <a:off x="2112742" y="287169"/>
          <a:ext cx="1465064" cy="14650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500" kern="1200" dirty="0" smtClean="0"/>
            <a:t>Share</a:t>
          </a:r>
          <a:endParaRPr lang="en-US" sz="4500" kern="1200" dirty="0"/>
        </a:p>
      </dsp:txBody>
      <dsp:txXfrm>
        <a:off x="2112742" y="287169"/>
        <a:ext cx="1465064" cy="1465064"/>
      </dsp:txXfrm>
    </dsp:sp>
    <dsp:sp modelId="{A8F56953-ECF8-4DFD-80B1-5264BB99680B}">
      <dsp:nvSpPr>
        <dsp:cNvPr id="0" name=""/>
        <dsp:cNvSpPr/>
      </dsp:nvSpPr>
      <dsp:spPr>
        <a:xfrm>
          <a:off x="2345277" y="-756"/>
          <a:ext cx="3462844" cy="3462844"/>
        </a:xfrm>
        <a:prstGeom prst="circularArrow">
          <a:avLst>
            <a:gd name="adj1" fmla="val 8250"/>
            <a:gd name="adj2" fmla="val 576255"/>
            <a:gd name="adj3" fmla="val 16856129"/>
            <a:gd name="adj4" fmla="val 14967615"/>
            <a:gd name="adj5" fmla="val 9625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5266ECD3-2FAF-4235-BD9B-CB00571D52AC}" type="datetimeFigureOut">
              <a:rPr lang="en-US" smtClean="0"/>
              <a:pPr/>
              <a:t>2/9/2012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8A2796B4-209A-4CAD-8FF1-948A5BFBFA9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BC890835-8A38-4162-8623-3AEF1A8F83CB}" type="datetimeFigureOut">
              <a:rPr lang="en-US" smtClean="0"/>
              <a:pPr/>
              <a:t>2/9/2012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3403194-7DC3-46AB-99E8-D3A707DEC1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90835-8A38-4162-8623-3AEF1A8F83CB}" type="datetimeFigureOut">
              <a:rPr lang="en-US" smtClean="0"/>
              <a:pPr/>
              <a:t>2/9/2012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03194-7DC3-46AB-99E8-D3A707DEC1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BC890835-8A38-4162-8623-3AEF1A8F83CB}" type="datetimeFigureOut">
              <a:rPr lang="en-US" smtClean="0"/>
              <a:pPr/>
              <a:t>2/9/2012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D3403194-7DC3-46AB-99E8-D3A707DEC1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90835-8A38-4162-8623-3AEF1A8F83CB}" type="datetimeFigureOut">
              <a:rPr lang="en-US" smtClean="0"/>
              <a:pPr/>
              <a:t>2/9/2012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3403194-7DC3-46AB-99E8-D3A707DEC14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90835-8A38-4162-8623-3AEF1A8F83CB}" type="datetimeFigureOut">
              <a:rPr lang="en-US" smtClean="0"/>
              <a:pPr/>
              <a:t>2/9/2012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D3403194-7DC3-46AB-99E8-D3A707DEC14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C890835-8A38-4162-8623-3AEF1A8F83CB}" type="datetimeFigureOut">
              <a:rPr lang="en-US" smtClean="0"/>
              <a:pPr/>
              <a:t>2/9/2012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D3403194-7DC3-46AB-99E8-D3A707DEC14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C890835-8A38-4162-8623-3AEF1A8F83CB}" type="datetimeFigureOut">
              <a:rPr lang="en-US" smtClean="0"/>
              <a:pPr/>
              <a:t>2/9/2012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D3403194-7DC3-46AB-99E8-D3A707DEC14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90835-8A38-4162-8623-3AEF1A8F83CB}" type="datetimeFigureOut">
              <a:rPr lang="en-US" smtClean="0"/>
              <a:pPr/>
              <a:t>2/9/2012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3403194-7DC3-46AB-99E8-D3A707DEC1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90835-8A38-4162-8623-3AEF1A8F83CB}" type="datetimeFigureOut">
              <a:rPr lang="en-US" smtClean="0"/>
              <a:pPr/>
              <a:t>2/9/2012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3403194-7DC3-46AB-99E8-D3A707DEC1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90835-8A38-4162-8623-3AEF1A8F83CB}" type="datetimeFigureOut">
              <a:rPr lang="en-US" smtClean="0"/>
              <a:pPr/>
              <a:t>2/9/2012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3403194-7DC3-46AB-99E8-D3A707DEC14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BC890835-8A38-4162-8623-3AEF1A8F83CB}" type="datetimeFigureOut">
              <a:rPr lang="en-US" smtClean="0"/>
              <a:pPr/>
              <a:t>2/9/2012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D3403194-7DC3-46AB-99E8-D3A707DEC14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C890835-8A38-4162-8623-3AEF1A8F83CB}" type="datetimeFigureOut">
              <a:rPr lang="en-US" smtClean="0"/>
              <a:pPr/>
              <a:t>2/9/2012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3403194-7DC3-46AB-99E8-D3A707DEC14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highered.mcgraw-hill.com/sites/0072495855/student_view0/chapter2/animation__how_osmosis_works.html" TargetMode="Externa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highered.mcgraw-hill.com/sites/0072495855/student_view0/chapter2/animation__how_facilitated_diffusion_works.html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uman%20Digestive%20System.mp4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Channel%20%20Transporters%20-%20ABGENT.mp4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hyperlink" Target="http://www.brookscole.com/chemistry_d/templates/student_resources/shared_resources/animations/ion_pump/ionpump.html" TargetMode="Externa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G-Protein%20Coupled%20Receptors.mp4" TargetMode="Externa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axanim.com/physiology/Endocytosis%20and%20Exocytosis/Endocytosis%20and%20Exocytosis.htm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Simply_Science__Matter_and_Energy_On_The_Move.asf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Cell membrane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2590799"/>
            <a:ext cx="4267200" cy="4038601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u="sng" dirty="0" smtClean="0"/>
              <a:t>Experiment 1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Fill sandwich bag with </a:t>
            </a:r>
            <a:r>
              <a:rPr lang="en-US" dirty="0" smtClean="0"/>
              <a:t>20 </a:t>
            </a:r>
            <a:r>
              <a:rPr lang="en-US" dirty="0" err="1" smtClean="0"/>
              <a:t>mL</a:t>
            </a:r>
            <a:r>
              <a:rPr lang="en-US" dirty="0" smtClean="0"/>
              <a:t> of Iodine rap rubber band around opening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Fill </a:t>
            </a:r>
            <a:r>
              <a:rPr lang="en-US" dirty="0" smtClean="0"/>
              <a:t>plastic cup w</a:t>
            </a:r>
            <a:r>
              <a:rPr lang="en-US" dirty="0" smtClean="0"/>
              <a:t>/ </a:t>
            </a:r>
            <a:r>
              <a:rPr lang="en-US" dirty="0" smtClean="0"/>
              <a:t>20 </a:t>
            </a:r>
            <a:r>
              <a:rPr lang="en-US" dirty="0" err="1" smtClean="0"/>
              <a:t>mL</a:t>
            </a:r>
            <a:r>
              <a:rPr lang="en-US" dirty="0" smtClean="0"/>
              <a:t> of Starch solution.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Place bag in beaker so opening is outside the beaker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Let </a:t>
            </a:r>
            <a:r>
              <a:rPr lang="en-US" smtClean="0"/>
              <a:t>stand </a:t>
            </a:r>
            <a:r>
              <a:rPr lang="en-US" dirty="0" smtClean="0"/>
              <a:t>until next class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844901" y="2590801"/>
            <a:ext cx="4070500" cy="4038600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u="sng" dirty="0" smtClean="0"/>
              <a:t>Experiment 2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Fill sandwich bag with </a:t>
            </a:r>
            <a:r>
              <a:rPr lang="en-US" dirty="0" smtClean="0"/>
              <a:t>20 </a:t>
            </a:r>
            <a:r>
              <a:rPr lang="en-US" dirty="0" err="1" smtClean="0"/>
              <a:t>mL</a:t>
            </a:r>
            <a:r>
              <a:rPr lang="en-US" dirty="0" smtClean="0"/>
              <a:t> of Starch solution rap rubber band around opening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Fill </a:t>
            </a:r>
            <a:r>
              <a:rPr lang="en-US" dirty="0" smtClean="0"/>
              <a:t>plastic cup w</a:t>
            </a:r>
            <a:r>
              <a:rPr lang="en-US" dirty="0" smtClean="0"/>
              <a:t>/ </a:t>
            </a:r>
            <a:r>
              <a:rPr lang="en-US" dirty="0" smtClean="0"/>
              <a:t>20 </a:t>
            </a:r>
            <a:r>
              <a:rPr lang="en-US" dirty="0" err="1" smtClean="0"/>
              <a:t>mL</a:t>
            </a:r>
            <a:r>
              <a:rPr lang="en-US" dirty="0" smtClean="0"/>
              <a:t> of Iodine.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Place bag in beaker so opening is outside the beaker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Let </a:t>
            </a:r>
            <a:r>
              <a:rPr lang="en-US" dirty="0" smtClean="0"/>
              <a:t>stand until </a:t>
            </a:r>
            <a:r>
              <a:rPr lang="en-US" dirty="0" smtClean="0"/>
              <a:t>next class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752600" y="1371600"/>
            <a:ext cx="5867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Obtain…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2 sandwich bags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2 </a:t>
            </a:r>
            <a:r>
              <a:rPr lang="en-US" dirty="0" smtClean="0"/>
              <a:t>plastic cups</a:t>
            </a:r>
            <a:endParaRPr lang="en-US" dirty="0" smtClean="0"/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2 rubber bands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Iodine/Starch Lab Observations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Draw a picture of the before and after for each experiment.</a:t>
            </a:r>
          </a:p>
          <a:p>
            <a:r>
              <a:rPr lang="en-US" dirty="0" smtClean="0"/>
              <a:t>Write a TELL-Con about the experiment.</a:t>
            </a:r>
          </a:p>
          <a:p>
            <a:pPr lvl="1"/>
            <a:r>
              <a:rPr lang="en-US" dirty="0" smtClean="0"/>
              <a:t>Answer the questions has evidence.</a:t>
            </a:r>
          </a:p>
          <a:p>
            <a:pPr lvl="2"/>
            <a:r>
              <a:rPr lang="en-US" dirty="0" smtClean="0"/>
              <a:t>Do both molecules move through the bag?</a:t>
            </a:r>
          </a:p>
          <a:p>
            <a:pPr lvl="2"/>
            <a:r>
              <a:rPr lang="en-US" dirty="0" smtClean="0"/>
              <a:t>What is it about the structure of a each molecule that determine whether of not it move through the bag?</a:t>
            </a:r>
          </a:p>
          <a:p>
            <a:pPr lvl="3"/>
            <a:r>
              <a:rPr lang="en-US" dirty="0" smtClean="0"/>
              <a:t>I</a:t>
            </a:r>
            <a:r>
              <a:rPr lang="en-US" sz="1300" dirty="0" smtClean="0"/>
              <a:t>2</a:t>
            </a:r>
            <a:endParaRPr lang="en-US" dirty="0" smtClean="0"/>
          </a:p>
          <a:p>
            <a:pPr lvl="3"/>
            <a:r>
              <a:rPr lang="en-US" dirty="0" smtClean="0"/>
              <a:t>Starch = Several glucose (C</a:t>
            </a:r>
            <a:r>
              <a:rPr lang="en-US" sz="1200" dirty="0" smtClean="0"/>
              <a:t>6</a:t>
            </a:r>
            <a:r>
              <a:rPr lang="en-US" dirty="0" smtClean="0"/>
              <a:t>H</a:t>
            </a:r>
            <a:r>
              <a:rPr lang="en-US" sz="1200" dirty="0" smtClean="0"/>
              <a:t>12</a:t>
            </a:r>
            <a:r>
              <a:rPr lang="en-US" dirty="0" smtClean="0"/>
              <a:t>O</a:t>
            </a:r>
            <a:r>
              <a:rPr lang="en-US" sz="1200" dirty="0" smtClean="0"/>
              <a:t>6</a:t>
            </a:r>
            <a:r>
              <a:rPr lang="en-US" dirty="0" smtClean="0"/>
              <a:t>) molecules attached to one another</a:t>
            </a:r>
          </a:p>
          <a:p>
            <a:pPr lvl="2"/>
            <a:r>
              <a:rPr lang="en-US" smtClean="0"/>
              <a:t>What molecule(s) </a:t>
            </a:r>
            <a:r>
              <a:rPr lang="en-US" dirty="0" smtClean="0"/>
              <a:t>moves into the bag and why?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are </a:t>
            </a:r>
            <a:r>
              <a:rPr lang="en-US" b="1" dirty="0" smtClean="0"/>
              <a:t>the keys </a:t>
            </a:r>
            <a:r>
              <a:rPr lang="en-US" dirty="0" smtClean="0"/>
              <a:t>to getting across the cell membrane?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Size</a:t>
            </a:r>
          </a:p>
          <a:p>
            <a:r>
              <a:rPr lang="en-US" dirty="0" smtClean="0"/>
              <a:t>Polarity</a:t>
            </a:r>
          </a:p>
          <a:p>
            <a:r>
              <a:rPr lang="en-US" dirty="0" smtClean="0"/>
              <a:t>Concentration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 that is good to know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Solution</a:t>
            </a:r>
          </a:p>
          <a:p>
            <a:pPr lvl="1"/>
            <a:r>
              <a:rPr lang="en-US" dirty="0" smtClean="0"/>
              <a:t>Solute (sugars or salts)</a:t>
            </a:r>
          </a:p>
          <a:p>
            <a:pPr lvl="1"/>
            <a:r>
              <a:rPr lang="en-US" dirty="0" smtClean="0"/>
              <a:t>Solvent (water)</a:t>
            </a:r>
          </a:p>
          <a:p>
            <a:r>
              <a:rPr lang="en-US" dirty="0" smtClean="0"/>
              <a:t>Concentration Gradient</a:t>
            </a:r>
          </a:p>
          <a:p>
            <a:pPr lvl="1"/>
            <a:r>
              <a:rPr lang="en-US" dirty="0" smtClean="0"/>
              <a:t>If there is a lot of solute = high concentration</a:t>
            </a:r>
          </a:p>
          <a:p>
            <a:pPr lvl="1"/>
            <a:r>
              <a:rPr lang="en-US" dirty="0" smtClean="0"/>
              <a:t>If there is little solute = low </a:t>
            </a:r>
            <a:r>
              <a:rPr lang="en-US" dirty="0" err="1" smtClean="0"/>
              <a:t>concentation</a:t>
            </a:r>
            <a:endParaRPr lang="en-US" dirty="0" smtClean="0"/>
          </a:p>
          <a:p>
            <a:pPr lvl="2"/>
            <a:r>
              <a:rPr lang="en-US" dirty="0" smtClean="0"/>
              <a:t>If you move with the concentration gradient High </a:t>
            </a:r>
            <a:r>
              <a:rPr lang="en-US" dirty="0" smtClean="0">
                <a:sym typeface="Wingdings" pitchFamily="2" charset="2"/>
              </a:rPr>
              <a:t> Low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If you move against the concentration gradient Low  High</a:t>
            </a:r>
          </a:p>
          <a:p>
            <a:r>
              <a:rPr lang="en-US" dirty="0" smtClean="0">
                <a:sym typeface="Wingdings" pitchFamily="2" charset="2"/>
              </a:rPr>
              <a:t>When the concentrations are equal we call that </a:t>
            </a:r>
            <a:r>
              <a:rPr lang="en-US" dirty="0" err="1" smtClean="0">
                <a:sym typeface="Wingdings" pitchFamily="2" charset="2"/>
              </a:rPr>
              <a:t>equalibrium</a:t>
            </a:r>
            <a:r>
              <a:rPr lang="en-US" dirty="0" smtClean="0">
                <a:sym typeface="Wingdings" pitchFamily="2" charset="2"/>
              </a:rPr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Passive v. Active Transport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Passive Transport</a:t>
            </a:r>
          </a:p>
          <a:p>
            <a:pPr lvl="1"/>
            <a:r>
              <a:rPr lang="en-US" b="1" dirty="0" smtClean="0"/>
              <a:t>No energy </a:t>
            </a:r>
            <a:r>
              <a:rPr lang="en-US" dirty="0" smtClean="0"/>
              <a:t>needed</a:t>
            </a:r>
          </a:p>
          <a:p>
            <a:pPr lvl="1"/>
            <a:r>
              <a:rPr lang="en-US" b="1" dirty="0" smtClean="0"/>
              <a:t>Moves with </a:t>
            </a:r>
            <a:r>
              <a:rPr lang="en-US" dirty="0" smtClean="0"/>
              <a:t>the concentration gradient</a:t>
            </a:r>
          </a:p>
          <a:p>
            <a:r>
              <a:rPr lang="en-US" dirty="0" smtClean="0"/>
              <a:t>Active Transport</a:t>
            </a:r>
          </a:p>
          <a:p>
            <a:pPr lvl="1"/>
            <a:r>
              <a:rPr lang="en-US" b="1" dirty="0" smtClean="0"/>
              <a:t>Requires energy </a:t>
            </a:r>
          </a:p>
          <a:p>
            <a:pPr lvl="1"/>
            <a:r>
              <a:rPr lang="en-US" b="1" dirty="0" smtClean="0"/>
              <a:t>Moves against </a:t>
            </a:r>
            <a:r>
              <a:rPr lang="en-US" dirty="0" smtClean="0"/>
              <a:t>concentration gradient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Let’s start with </a:t>
            </a:r>
            <a:r>
              <a:rPr lang="en-US" dirty="0" err="1" smtClean="0"/>
              <a:t>Nonpolar</a:t>
            </a:r>
            <a:r>
              <a:rPr lang="en-US" dirty="0" smtClean="0"/>
              <a:t>, Small molecules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844900" y="1589566"/>
            <a:ext cx="4299099" cy="503983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Diffusion</a:t>
            </a:r>
          </a:p>
          <a:p>
            <a:r>
              <a:rPr lang="en-US" dirty="0" smtClean="0"/>
              <a:t> Passive Transport</a:t>
            </a:r>
          </a:p>
          <a:p>
            <a:r>
              <a:rPr lang="en-US" dirty="0" smtClean="0"/>
              <a:t>Movement of molecules from a high concentration to a low concentration.</a:t>
            </a:r>
          </a:p>
          <a:p>
            <a:pPr lvl="1"/>
            <a:r>
              <a:rPr lang="en-US" dirty="0" smtClean="0"/>
              <a:t>Ex.  A Fart!</a:t>
            </a:r>
          </a:p>
          <a:p>
            <a:r>
              <a:rPr lang="en-US" dirty="0" smtClean="0"/>
              <a:t>With the cell membrane diffusion occurs through phospholipids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8194" name="Picture 2" descr="http://g04bio.files.wordpress.com/2011/04/c8-7x11-diffusion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697" y="1752600"/>
            <a:ext cx="4817812" cy="4038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Let’s talk about water</a:t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dirty="0" err="1" smtClean="0"/>
              <a:t>Nonpolar</a:t>
            </a:r>
            <a:r>
              <a:rPr lang="en-US" dirty="0" smtClean="0"/>
              <a:t>, small molecules)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Osmosis</a:t>
            </a:r>
          </a:p>
          <a:p>
            <a:r>
              <a:rPr lang="en-US" dirty="0" smtClean="0"/>
              <a:t>Passive Transport</a:t>
            </a:r>
          </a:p>
          <a:p>
            <a:r>
              <a:rPr lang="en-US" dirty="0" smtClean="0"/>
              <a:t>Movement of water from a high concentration to a low concentration.</a:t>
            </a:r>
          </a:p>
          <a:p>
            <a:pPr lvl="1"/>
            <a:r>
              <a:rPr lang="en-US" dirty="0" smtClean="0"/>
              <a:t>Ex.  Bounty paper towel</a:t>
            </a:r>
          </a:p>
          <a:p>
            <a:r>
              <a:rPr lang="en-US" dirty="0" smtClean="0"/>
              <a:t>Water move through the phospholipids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5122" name="Picture 2" descr="http://alevelnotes.com/content_images/i62_osmosis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378051"/>
            <a:ext cx="3898729" cy="53987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Terms to know about Osmosis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953000" y="1589567"/>
            <a:ext cx="3962399" cy="4572000"/>
          </a:xfrm>
        </p:spPr>
        <p:txBody>
          <a:bodyPr/>
          <a:lstStyle/>
          <a:p>
            <a:r>
              <a:rPr lang="en-US" dirty="0" smtClean="0"/>
              <a:t>Hypotonic</a:t>
            </a:r>
          </a:p>
          <a:p>
            <a:pPr lvl="1"/>
            <a:r>
              <a:rPr lang="en-US" dirty="0" smtClean="0"/>
              <a:t>The lower concentration of solute</a:t>
            </a:r>
          </a:p>
          <a:p>
            <a:r>
              <a:rPr lang="en-US" dirty="0" smtClean="0"/>
              <a:t>Hypertonic</a:t>
            </a:r>
          </a:p>
          <a:p>
            <a:pPr lvl="1"/>
            <a:r>
              <a:rPr lang="en-US" dirty="0" smtClean="0"/>
              <a:t>The high concentration of solute</a:t>
            </a:r>
          </a:p>
          <a:p>
            <a:r>
              <a:rPr lang="en-US" dirty="0" smtClean="0"/>
              <a:t>Isotonic</a:t>
            </a:r>
          </a:p>
          <a:p>
            <a:pPr lvl="1"/>
            <a:r>
              <a:rPr lang="en-US" dirty="0" smtClean="0"/>
              <a:t>Concentration of solute is equal on both sides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52400" y="5715000"/>
            <a:ext cx="8991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u="sng" dirty="0" smtClean="0"/>
              <a:t>Link to Animation</a:t>
            </a:r>
            <a:endParaRPr lang="en-US" u="sng" dirty="0" smtClean="0">
              <a:hlinkClick r:id="rId2"/>
            </a:endParaRPr>
          </a:p>
          <a:p>
            <a:r>
              <a:rPr lang="en-US" dirty="0" smtClean="0">
                <a:hlinkClick r:id="rId2"/>
              </a:rPr>
              <a:t>http://highered.mcgraw-hill.com/sites/0072495855/student_view0/chapter2/animation__how_osmosis_works.html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1026" name="Picture 2" descr="http://grovebiol.co.uk/images/Isotonic%20cell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981200"/>
            <a:ext cx="4976327" cy="304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Write TELL-Con on Egg Demo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Use the information learned over the past two slides to answer what happens in the Egg Demo.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Let’s talk about Large molecules moving with concentration gradient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257800" y="1589567"/>
            <a:ext cx="3657599" cy="45720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Facilitated Diffusion</a:t>
            </a:r>
          </a:p>
          <a:p>
            <a:r>
              <a:rPr lang="en-US" dirty="0" smtClean="0"/>
              <a:t>Passive Transport</a:t>
            </a:r>
          </a:p>
          <a:p>
            <a:r>
              <a:rPr lang="en-US" dirty="0" smtClean="0"/>
              <a:t>Because it is a large molecule it will need an opening to get through.  A carrier protein.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143000" y="5410200"/>
            <a:ext cx="7620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u="sng" dirty="0" smtClean="0"/>
              <a:t>Link to Animation</a:t>
            </a:r>
          </a:p>
          <a:p>
            <a:r>
              <a:rPr lang="en-US" dirty="0" smtClean="0">
                <a:hlinkClick r:id="rId2"/>
              </a:rPr>
              <a:t>http://highered.mcgraw-hill.com/sites/0072495855/student_view0/chapter2/animation__how_facilitated_diffusion_works.html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3074" name="Picture 2" descr="http://www.yellowtang.org/images/how_facilitated_dif_c_la_78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1981200"/>
            <a:ext cx="5293216" cy="2628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is the environment connected to the Cells?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hlinkClick r:id="rId2" action="ppaction://hlinkfile"/>
              </a:rPr>
              <a:t>Video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Ion Channel Transport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Ions (charged molecule)</a:t>
            </a:r>
          </a:p>
          <a:p>
            <a:r>
              <a:rPr lang="en-US" dirty="0" smtClean="0"/>
              <a:t>Passive Transport</a:t>
            </a:r>
          </a:p>
          <a:p>
            <a:pPr lvl="1"/>
            <a:r>
              <a:rPr lang="en-US" dirty="0" smtClean="0"/>
              <a:t>Special channel needed to get charged molecules into and out of the cell with the concentration gradient</a:t>
            </a:r>
            <a:endParaRPr lang="en-US" dirty="0"/>
          </a:p>
        </p:txBody>
      </p:sp>
      <p:pic>
        <p:nvPicPr>
          <p:cNvPr id="1026" name="Picture 2" descr="http://centriontherapeutics.com/images/page_image/ion-channel4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371600"/>
            <a:ext cx="3886200" cy="347369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838200" y="54864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 action="ppaction://hlinkfile"/>
              </a:rPr>
              <a:t>Click Here for Animation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Let’s talk about movement against the concentration gradient.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Active Transport</a:t>
            </a:r>
          </a:p>
          <a:p>
            <a:pPr lvl="1"/>
            <a:r>
              <a:rPr lang="en-US" dirty="0" smtClean="0"/>
              <a:t>Needs Energy</a:t>
            </a:r>
          </a:p>
          <a:p>
            <a:r>
              <a:rPr lang="en-US" dirty="0" smtClean="0"/>
              <a:t>Need to know the sodium/potassium 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28600" y="5657671"/>
            <a:ext cx="8610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u="sng" dirty="0" smtClean="0"/>
              <a:t>Link to Animation</a:t>
            </a:r>
          </a:p>
          <a:p>
            <a:r>
              <a:rPr lang="en-US" dirty="0" smtClean="0">
                <a:hlinkClick r:id="rId2"/>
              </a:rPr>
              <a:t>http://www.brookscole.com/chemistry_d/templates/student_resources/shared_resources/animations/ion_pump/ionpump.html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2050" name="Picture 2" descr="http://teachernotes.paramus.k12.nj.us/Nolan/2005-2006/CP%20Bio4.gif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905000"/>
            <a:ext cx="5105400" cy="36568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Receptors Proteins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762000" y="4038599"/>
            <a:ext cx="7969101" cy="2122967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hlinkClick r:id="rId2" action="ppaction://hlinkfile"/>
              </a:rPr>
              <a:t>Click here for video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Form of active transport</a:t>
            </a:r>
            <a:endParaRPr lang="en-US" dirty="0"/>
          </a:p>
        </p:txBody>
      </p:sp>
      <p:pic>
        <p:nvPicPr>
          <p:cNvPr id="36866" name="Picture 2" descr="http://sun.menloschool.org/~dspence/biology/chapter5/images/membrane_proteins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1447800"/>
            <a:ext cx="7162800" cy="26027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Endo- and </a:t>
            </a:r>
            <a:r>
              <a:rPr lang="en-US" dirty="0" err="1" smtClean="0"/>
              <a:t>Exocytosis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Passive transport</a:t>
            </a:r>
          </a:p>
          <a:p>
            <a:r>
              <a:rPr lang="en-US" dirty="0" smtClean="0"/>
              <a:t>Endo- = “in”</a:t>
            </a:r>
          </a:p>
          <a:p>
            <a:r>
              <a:rPr lang="en-US" dirty="0" err="1" smtClean="0"/>
              <a:t>Exo</a:t>
            </a:r>
            <a:r>
              <a:rPr lang="en-US" dirty="0" smtClean="0"/>
              <a:t>- = “out”</a:t>
            </a:r>
          </a:p>
          <a:p>
            <a:endParaRPr lang="en-US" dirty="0" smtClean="0"/>
          </a:p>
          <a:p>
            <a:r>
              <a:rPr lang="en-US" dirty="0" err="1" smtClean="0"/>
              <a:t>cyto</a:t>
            </a:r>
            <a:r>
              <a:rPr lang="en-US" dirty="0" smtClean="0"/>
              <a:t>- = “cell”</a:t>
            </a:r>
          </a:p>
          <a:p>
            <a:endParaRPr lang="en-US" dirty="0" smtClean="0"/>
          </a:p>
          <a:p>
            <a:r>
              <a:rPr lang="en-US" dirty="0" smtClean="0"/>
              <a:t>-</a:t>
            </a:r>
            <a:r>
              <a:rPr lang="en-US" dirty="0" err="1" smtClean="0"/>
              <a:t>osis</a:t>
            </a:r>
            <a:r>
              <a:rPr lang="en-US" dirty="0" smtClean="0"/>
              <a:t> = “process”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What is </a:t>
            </a:r>
            <a:r>
              <a:rPr lang="en-US" dirty="0" err="1" smtClean="0"/>
              <a:t>Endocytosis</a:t>
            </a:r>
            <a:r>
              <a:rPr lang="en-US" dirty="0" smtClean="0"/>
              <a:t>?</a:t>
            </a:r>
          </a:p>
          <a:p>
            <a:pPr>
              <a:buNone/>
            </a:pPr>
            <a:r>
              <a:rPr lang="en-US" dirty="0" smtClean="0"/>
              <a:t>What is </a:t>
            </a:r>
            <a:r>
              <a:rPr lang="en-US" dirty="0" err="1" smtClean="0"/>
              <a:t>Exocytosis</a:t>
            </a:r>
            <a:r>
              <a:rPr lang="en-US" dirty="0" smtClean="0"/>
              <a:t>?</a:t>
            </a:r>
            <a:endParaRPr lang="en-US" dirty="0"/>
          </a:p>
        </p:txBody>
      </p:sp>
      <p:pic>
        <p:nvPicPr>
          <p:cNvPr id="3074" name="Picture 2" descr="http://alevelnotes.com/content_images/i60_0322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351" y="1905000"/>
            <a:ext cx="4821947" cy="3810000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0" y="5934670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u="sng" dirty="0" smtClean="0"/>
              <a:t>Click here for animation</a:t>
            </a:r>
          </a:p>
          <a:p>
            <a:r>
              <a:rPr lang="en-US" dirty="0" smtClean="0">
                <a:hlinkClick r:id="rId3"/>
              </a:rPr>
              <a:t>http://www.maxanim.com/physiology/Endocytosis%20and%20Exocytosis/Endocytosis%20and%20Exocytosis.htm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 Transport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14400" y="2438400"/>
            <a:ext cx="4191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hlinkClick r:id="rId2" action="ppaction://hlinkfile"/>
              </a:rPr>
              <a:t>Click here for the video!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Review: Remember Chemistry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What does polar mean?</a:t>
            </a:r>
          </a:p>
          <a:p>
            <a:pPr lvl="1"/>
            <a:r>
              <a:rPr lang="en-US" dirty="0" smtClean="0"/>
              <a:t>Polar means a molecule has a positive and negative end</a:t>
            </a:r>
          </a:p>
          <a:p>
            <a:pPr lvl="1"/>
            <a:endParaRPr lang="en-US" dirty="0" smtClean="0"/>
          </a:p>
        </p:txBody>
      </p:sp>
      <p:pic>
        <p:nvPicPr>
          <p:cNvPr id="5" name="Picture 4" descr="water polar molecu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0" y="3047999"/>
            <a:ext cx="3149821" cy="251985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33400" y="3505200"/>
            <a:ext cx="4495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How do polar molecules behave?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/>
              <a:t> </a:t>
            </a:r>
            <a:r>
              <a:rPr lang="en-US" sz="2400" dirty="0" smtClean="0"/>
              <a:t> (“like dissolves like”)  Polar molecules attract to other polar molecules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/>
              <a:t> </a:t>
            </a:r>
            <a:r>
              <a:rPr lang="en-US" sz="2400" dirty="0" smtClean="0"/>
              <a:t> Polar molecules </a:t>
            </a:r>
            <a:r>
              <a:rPr lang="en-US" sz="2400" b="1" dirty="0" smtClean="0"/>
              <a:t>do not </a:t>
            </a:r>
            <a:r>
              <a:rPr lang="en-US" sz="2400" dirty="0" smtClean="0"/>
              <a:t>attract </a:t>
            </a:r>
            <a:r>
              <a:rPr lang="en-US" sz="2400" dirty="0" err="1" smtClean="0"/>
              <a:t>nonpolar</a:t>
            </a:r>
            <a:r>
              <a:rPr lang="en-US" sz="2400" dirty="0" smtClean="0"/>
              <a:t> molecules.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Structure</a:t>
            </a:r>
            <a:endParaRPr lang="en-US" dirty="0"/>
          </a:p>
        </p:txBody>
      </p:sp>
      <p:pic>
        <p:nvPicPr>
          <p:cNvPr id="5" name="Content Placeholder 4" descr="cell membrane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590800" y="1600200"/>
            <a:ext cx="6708810" cy="5198752"/>
          </a:xfrm>
        </p:spPr>
      </p:pic>
      <p:sp>
        <p:nvSpPr>
          <p:cNvPr id="6" name="TextBox 5"/>
          <p:cNvSpPr txBox="1"/>
          <p:nvPr/>
        </p:nvSpPr>
        <p:spPr>
          <a:xfrm>
            <a:off x="0" y="2133600"/>
            <a:ext cx="28956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 smtClean="0"/>
              <a:t>What do you need to know?</a:t>
            </a:r>
          </a:p>
          <a:p>
            <a:endParaRPr lang="en-US" sz="2000" b="1" dirty="0" smtClean="0"/>
          </a:p>
          <a:p>
            <a:r>
              <a:rPr lang="en-US" sz="2000" b="1" dirty="0" smtClean="0"/>
              <a:t>Phospholipids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/>
              <a:t> </a:t>
            </a:r>
            <a:r>
              <a:rPr lang="en-US" sz="2000" dirty="0" smtClean="0"/>
              <a:t> arranged in a double layer called a </a:t>
            </a:r>
            <a:r>
              <a:rPr lang="en-US" sz="2000" b="1" dirty="0" err="1" smtClean="0"/>
              <a:t>bilayer</a:t>
            </a:r>
            <a:r>
              <a:rPr lang="en-US" sz="2000" b="1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/>
              <a:t> </a:t>
            </a:r>
            <a:r>
              <a:rPr lang="en-US" sz="2000" dirty="0" smtClean="0"/>
              <a:t> Phospholipids are </a:t>
            </a:r>
            <a:r>
              <a:rPr lang="en-US" sz="2000" b="1" dirty="0" smtClean="0"/>
              <a:t>polar molecules.</a:t>
            </a:r>
            <a:r>
              <a:rPr lang="en-US" sz="2000" dirty="0" smtClean="0"/>
              <a:t>  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/>
              <a:t> </a:t>
            </a:r>
            <a:r>
              <a:rPr lang="en-US" sz="2000" dirty="0" smtClean="0"/>
              <a:t> Positive (</a:t>
            </a:r>
            <a:r>
              <a:rPr lang="en-US" sz="2000" b="1" dirty="0" smtClean="0"/>
              <a:t>hydrophilic </a:t>
            </a:r>
            <a:r>
              <a:rPr lang="en-US" sz="2000" dirty="0" smtClean="0"/>
              <a:t>= water loving) : head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/>
              <a:t> </a:t>
            </a:r>
            <a:r>
              <a:rPr lang="en-US" sz="2000" dirty="0" smtClean="0"/>
              <a:t> Negative (</a:t>
            </a:r>
            <a:r>
              <a:rPr lang="en-US" sz="2000" b="1" dirty="0" smtClean="0"/>
              <a:t>hydrophobic </a:t>
            </a:r>
            <a:r>
              <a:rPr lang="en-US" sz="2000" dirty="0" smtClean="0"/>
              <a:t>= water hating) : tail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 Function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302752" cy="44958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What do cells need to get in and out to function properly?</a:t>
            </a:r>
          </a:p>
          <a:p>
            <a:pPr lvl="1"/>
            <a:r>
              <a:rPr lang="en-US" dirty="0" smtClean="0"/>
              <a:t>Molecules:</a:t>
            </a:r>
          </a:p>
          <a:p>
            <a:pPr lvl="2"/>
            <a:r>
              <a:rPr lang="en-US" dirty="0" smtClean="0"/>
              <a:t>CO</a:t>
            </a:r>
            <a:r>
              <a:rPr lang="en-US" sz="1800" dirty="0" smtClean="0"/>
              <a:t>2</a:t>
            </a:r>
            <a:r>
              <a:rPr lang="en-US" dirty="0" smtClean="0"/>
              <a:t> (Carbon Dioxide) = </a:t>
            </a:r>
            <a:r>
              <a:rPr lang="en-US" dirty="0" err="1" smtClean="0"/>
              <a:t>Nonpolar</a:t>
            </a:r>
            <a:r>
              <a:rPr lang="en-US" dirty="0" smtClean="0"/>
              <a:t>, small molecule</a:t>
            </a:r>
          </a:p>
          <a:p>
            <a:pPr lvl="2"/>
            <a:r>
              <a:rPr lang="en-US" dirty="0" smtClean="0"/>
              <a:t>O</a:t>
            </a:r>
            <a:r>
              <a:rPr lang="en-US" sz="1800" dirty="0" smtClean="0"/>
              <a:t>2</a:t>
            </a:r>
            <a:r>
              <a:rPr lang="en-US" dirty="0" smtClean="0"/>
              <a:t> (Oxygen) = </a:t>
            </a:r>
            <a:r>
              <a:rPr lang="en-US" dirty="0" err="1" smtClean="0"/>
              <a:t>Nonpolar</a:t>
            </a:r>
            <a:r>
              <a:rPr lang="en-US" dirty="0" smtClean="0"/>
              <a:t>, small molecule</a:t>
            </a:r>
          </a:p>
          <a:p>
            <a:pPr lvl="2"/>
            <a:r>
              <a:rPr lang="en-US" dirty="0" smtClean="0"/>
              <a:t>H</a:t>
            </a:r>
            <a:r>
              <a:rPr lang="en-US" sz="1800" dirty="0" smtClean="0"/>
              <a:t>2</a:t>
            </a:r>
            <a:r>
              <a:rPr lang="en-US" dirty="0" smtClean="0"/>
              <a:t>O (Water) = Polar, small molecule</a:t>
            </a:r>
          </a:p>
          <a:p>
            <a:pPr lvl="2"/>
            <a:r>
              <a:rPr lang="en-US" dirty="0" smtClean="0"/>
              <a:t>C</a:t>
            </a:r>
            <a:r>
              <a:rPr lang="en-US" sz="1800" dirty="0" smtClean="0"/>
              <a:t>6</a:t>
            </a:r>
            <a:r>
              <a:rPr lang="en-US" dirty="0" smtClean="0"/>
              <a:t>H</a:t>
            </a:r>
            <a:r>
              <a:rPr lang="en-US" sz="1800" dirty="0" smtClean="0"/>
              <a:t>12</a:t>
            </a:r>
            <a:r>
              <a:rPr lang="en-US" dirty="0" smtClean="0"/>
              <a:t>O</a:t>
            </a:r>
            <a:r>
              <a:rPr lang="en-US" sz="1800" dirty="0" smtClean="0"/>
              <a:t>6</a:t>
            </a:r>
            <a:r>
              <a:rPr lang="en-US" dirty="0" smtClean="0"/>
              <a:t> (sugars/glucose) = </a:t>
            </a:r>
            <a:r>
              <a:rPr lang="en-US" dirty="0" err="1" smtClean="0"/>
              <a:t>Nonpolar</a:t>
            </a:r>
            <a:r>
              <a:rPr lang="en-US" dirty="0" smtClean="0"/>
              <a:t>, large molecules</a:t>
            </a:r>
          </a:p>
          <a:p>
            <a:pPr lvl="2"/>
            <a:r>
              <a:rPr lang="en-US" dirty="0" smtClean="0"/>
              <a:t>Amino Acids (building block of proteins) = typically </a:t>
            </a:r>
            <a:r>
              <a:rPr lang="en-US" dirty="0" err="1" smtClean="0"/>
              <a:t>Nonpolar</a:t>
            </a:r>
            <a:r>
              <a:rPr lang="en-US" dirty="0" smtClean="0"/>
              <a:t>, large molecules</a:t>
            </a:r>
          </a:p>
          <a:p>
            <a:pPr lvl="2"/>
            <a:r>
              <a:rPr lang="en-US" dirty="0" smtClean="0"/>
              <a:t>Nucleic Acids (building blocks of DNA) = typically </a:t>
            </a:r>
            <a:r>
              <a:rPr lang="en-US" dirty="0" err="1" smtClean="0"/>
              <a:t>Nonpolar</a:t>
            </a:r>
            <a:r>
              <a:rPr lang="en-US" dirty="0" smtClean="0"/>
              <a:t>, large molecule</a:t>
            </a:r>
          </a:p>
          <a:p>
            <a:pPr lvl="2"/>
            <a:r>
              <a:rPr lang="en-US" dirty="0" smtClean="0"/>
              <a:t>Lipids (Called fatty acids) = typically </a:t>
            </a:r>
            <a:r>
              <a:rPr lang="en-US" dirty="0" err="1" smtClean="0"/>
              <a:t>Nonpolar</a:t>
            </a:r>
            <a:r>
              <a:rPr lang="en-US" dirty="0" smtClean="0"/>
              <a:t>, large molecule</a:t>
            </a:r>
          </a:p>
          <a:p>
            <a:pPr lvl="2"/>
            <a:r>
              <a:rPr lang="en-US" dirty="0" smtClean="0"/>
              <a:t>Ions = Charged molecules that need to get into or out of the cell</a:t>
            </a:r>
          </a:p>
          <a:p>
            <a:pPr lvl="2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sz="quarter" idx="1"/>
          </p:nvPr>
        </p:nvGraphicFramePr>
        <p:xfrm>
          <a:off x="612775" y="2209800"/>
          <a:ext cx="8153400" cy="388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Jig-saw:  Cell Membrane Function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4800" y="1589567"/>
            <a:ext cx="4267200" cy="4572000"/>
          </a:xfrm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pPr marL="514350" indent="-514350">
              <a:buNone/>
            </a:pPr>
            <a:r>
              <a:rPr lang="en-US" sz="2800" b="1" u="sng" dirty="0" smtClean="0"/>
              <a:t>6 ways molecules move </a:t>
            </a:r>
          </a:p>
          <a:p>
            <a:pPr marL="514350" indent="-514350">
              <a:buNone/>
            </a:pPr>
            <a:r>
              <a:rPr lang="en-US" sz="2800" dirty="0" smtClean="0"/>
              <a:t>1. Diffusion (p. 74-75)</a:t>
            </a:r>
          </a:p>
          <a:p>
            <a:pPr marL="514350" lvl="1" indent="-514350">
              <a:spcBef>
                <a:spcPts val="700"/>
              </a:spcBef>
              <a:buClr>
                <a:schemeClr val="accent2"/>
              </a:buClr>
              <a:buSzPct val="60000"/>
              <a:buNone/>
            </a:pPr>
            <a:r>
              <a:rPr lang="en-US" sz="2800" dirty="0" smtClean="0"/>
              <a:t>2. Osmosis (p. 76-77)</a:t>
            </a:r>
          </a:p>
          <a:p>
            <a:pPr marL="514350" lvl="1" indent="-514350">
              <a:spcBef>
                <a:spcPts val="700"/>
              </a:spcBef>
              <a:buClr>
                <a:schemeClr val="accent2"/>
              </a:buClr>
              <a:buSzPct val="60000"/>
              <a:buNone/>
            </a:pPr>
            <a:r>
              <a:rPr lang="en-US" sz="2800" dirty="0" smtClean="0"/>
              <a:t>3. Facilitated Diffusion (p. 80)</a:t>
            </a:r>
          </a:p>
          <a:p>
            <a:pPr marL="514350" lvl="1" indent="-514350">
              <a:spcBef>
                <a:spcPts val="700"/>
              </a:spcBef>
              <a:buClr>
                <a:schemeClr val="accent2"/>
              </a:buClr>
              <a:buSzPct val="60000"/>
              <a:buNone/>
            </a:pPr>
            <a:r>
              <a:rPr lang="en-US" sz="2800" dirty="0" smtClean="0"/>
              <a:t>4. Sodium-Potassium Pump (p. 81-82)</a:t>
            </a:r>
          </a:p>
          <a:p>
            <a:pPr marL="514350" lvl="1" indent="-514350">
              <a:spcBef>
                <a:spcPts val="700"/>
              </a:spcBef>
              <a:buClr>
                <a:schemeClr val="accent2"/>
              </a:buClr>
              <a:buSzPct val="60000"/>
              <a:buNone/>
            </a:pPr>
            <a:r>
              <a:rPr lang="en-US" sz="2800" dirty="0" smtClean="0"/>
              <a:t>5. Endo- &amp; </a:t>
            </a:r>
            <a:r>
              <a:rPr lang="en-US" sz="2800" dirty="0" err="1" smtClean="0"/>
              <a:t>Exocytosis</a:t>
            </a:r>
            <a:r>
              <a:rPr lang="en-US" sz="2800" dirty="0" smtClean="0"/>
              <a:t> (p. 83)</a:t>
            </a:r>
          </a:p>
          <a:p>
            <a:pPr marL="514350" lvl="1" indent="-514350">
              <a:spcBef>
                <a:spcPts val="700"/>
              </a:spcBef>
              <a:buClr>
                <a:schemeClr val="accent2"/>
              </a:buClr>
              <a:buSzPct val="60000"/>
              <a:buNone/>
            </a:pPr>
            <a:r>
              <a:rPr lang="en-US" sz="2800" dirty="0" smtClean="0"/>
              <a:t>6. Membrane Receptor Proteins (p. 84-86)</a:t>
            </a:r>
          </a:p>
          <a:p>
            <a:pPr marL="514350" lvl="1" indent="-514350">
              <a:spcBef>
                <a:spcPts val="700"/>
              </a:spcBef>
              <a:buClr>
                <a:schemeClr val="accent2"/>
              </a:buClr>
              <a:buSzPct val="60000"/>
              <a:buNone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844900" y="1589567"/>
            <a:ext cx="4146699" cy="45720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u="sng" dirty="0" smtClean="0"/>
              <a:t>Assignment</a:t>
            </a:r>
            <a:r>
              <a:rPr lang="en-US" dirty="0" smtClean="0"/>
              <a:t>:</a:t>
            </a:r>
          </a:p>
          <a:p>
            <a:pPr marL="514350" indent="-514350">
              <a:buAutoNum type="arabicPeriod"/>
            </a:pPr>
            <a:r>
              <a:rPr lang="en-US" dirty="0" smtClean="0"/>
              <a:t>Class number off 1 through 6.</a:t>
            </a:r>
          </a:p>
          <a:p>
            <a:pPr marL="514350" indent="-514350">
              <a:buAutoNum type="arabicPeriod"/>
            </a:pPr>
            <a:r>
              <a:rPr lang="en-US" dirty="0" smtClean="0"/>
              <a:t>ID specific responsibilities based on your number.</a:t>
            </a:r>
          </a:p>
          <a:p>
            <a:pPr marL="514350" indent="-514350">
              <a:buAutoNum type="arabicPeriod"/>
            </a:pPr>
            <a:r>
              <a:rPr lang="en-US" dirty="0" smtClean="0"/>
              <a:t>Read the text</a:t>
            </a:r>
          </a:p>
          <a:p>
            <a:pPr marL="834390" lvl="1" indent="-514350"/>
            <a:r>
              <a:rPr lang="en-US" dirty="0" smtClean="0"/>
              <a:t>Take notes on what is the important </a:t>
            </a:r>
            <a:r>
              <a:rPr lang="en-US" b="1" dirty="0" smtClean="0"/>
              <a:t>must knows</a:t>
            </a:r>
            <a:r>
              <a:rPr lang="en-US" dirty="0" smtClean="0"/>
              <a:t>.</a:t>
            </a:r>
          </a:p>
          <a:p>
            <a:pPr marL="514350" indent="-514350">
              <a:buAutoNum type="arabicPeriod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Jig-saw:  Cell Membrane Function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4800" y="1589567"/>
            <a:ext cx="4267200" cy="4572000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pPr marL="514350" indent="-514350">
              <a:buNone/>
            </a:pPr>
            <a:r>
              <a:rPr lang="en-US" sz="2800" b="1" u="sng" dirty="0" smtClean="0"/>
              <a:t>6 ways molecules move </a:t>
            </a:r>
          </a:p>
          <a:p>
            <a:pPr marL="514350" indent="-514350">
              <a:buNone/>
            </a:pPr>
            <a:r>
              <a:rPr lang="en-US" sz="2800" dirty="0" smtClean="0"/>
              <a:t>1. Diffusion (p. 74-75)</a:t>
            </a:r>
          </a:p>
          <a:p>
            <a:pPr marL="514350" lvl="1" indent="-514350">
              <a:spcBef>
                <a:spcPts val="700"/>
              </a:spcBef>
              <a:buClr>
                <a:schemeClr val="accent2"/>
              </a:buClr>
              <a:buSzPct val="60000"/>
              <a:buNone/>
            </a:pPr>
            <a:r>
              <a:rPr lang="en-US" sz="2800" dirty="0" smtClean="0"/>
              <a:t>2. Osmosis (p. 76-77)</a:t>
            </a:r>
          </a:p>
          <a:p>
            <a:pPr marL="514350" lvl="1" indent="-514350">
              <a:spcBef>
                <a:spcPts val="700"/>
              </a:spcBef>
              <a:buClr>
                <a:schemeClr val="accent2"/>
              </a:buClr>
              <a:buSzPct val="60000"/>
              <a:buNone/>
            </a:pPr>
            <a:r>
              <a:rPr lang="en-US" sz="2800" dirty="0" smtClean="0"/>
              <a:t>3. Facilitated Diffusion (p. 80)</a:t>
            </a:r>
          </a:p>
          <a:p>
            <a:pPr marL="514350" lvl="1" indent="-514350">
              <a:spcBef>
                <a:spcPts val="700"/>
              </a:spcBef>
              <a:buClr>
                <a:schemeClr val="accent2"/>
              </a:buClr>
              <a:buSzPct val="60000"/>
              <a:buNone/>
            </a:pPr>
            <a:r>
              <a:rPr lang="en-US" sz="2800" dirty="0" smtClean="0"/>
              <a:t>4. Sodium-Potassium Pump (p. 81-82)</a:t>
            </a:r>
          </a:p>
          <a:p>
            <a:pPr marL="514350" lvl="1" indent="-514350">
              <a:spcBef>
                <a:spcPts val="700"/>
              </a:spcBef>
              <a:buClr>
                <a:schemeClr val="accent2"/>
              </a:buClr>
              <a:buSzPct val="60000"/>
              <a:buNone/>
            </a:pPr>
            <a:r>
              <a:rPr lang="en-US" sz="2800" dirty="0" smtClean="0"/>
              <a:t>5. Endo- &amp; </a:t>
            </a:r>
            <a:r>
              <a:rPr lang="en-US" sz="2800" dirty="0" err="1" smtClean="0"/>
              <a:t>Exocytosis</a:t>
            </a:r>
            <a:r>
              <a:rPr lang="en-US" sz="2800" dirty="0" smtClean="0"/>
              <a:t> (p. 83)</a:t>
            </a:r>
          </a:p>
          <a:p>
            <a:pPr marL="514350" lvl="1" indent="-514350">
              <a:spcBef>
                <a:spcPts val="700"/>
              </a:spcBef>
              <a:buClr>
                <a:schemeClr val="accent2"/>
              </a:buClr>
              <a:buSzPct val="60000"/>
              <a:buNone/>
            </a:pPr>
            <a:r>
              <a:rPr lang="en-US" sz="2800" dirty="0" smtClean="0"/>
              <a:t>6. Membrane Receptor Proteins (p. 84-86)</a:t>
            </a:r>
          </a:p>
          <a:p>
            <a:pPr marL="514350" lvl="1" indent="-514350">
              <a:spcBef>
                <a:spcPts val="700"/>
              </a:spcBef>
              <a:buClr>
                <a:schemeClr val="accent2"/>
              </a:buClr>
              <a:buSzPct val="60000"/>
              <a:buNone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844901" y="1589566"/>
            <a:ext cx="3886200" cy="503983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b="1" u="sng" dirty="0" smtClean="0"/>
              <a:t>Assignment</a:t>
            </a:r>
            <a:r>
              <a:rPr lang="en-US" dirty="0" smtClean="0"/>
              <a:t>:</a:t>
            </a:r>
          </a:p>
          <a:p>
            <a:pPr marL="514350" indent="-514350">
              <a:buAutoNum type="arabicPeriod" startAt="4"/>
            </a:pPr>
            <a:r>
              <a:rPr lang="en-US" dirty="0" smtClean="0"/>
              <a:t>Get in to groups based on your assigned number.  Discuss the must knows from the reading.</a:t>
            </a:r>
          </a:p>
          <a:p>
            <a:pPr marL="514350" indent="-514350">
              <a:buAutoNum type="arabicPeriod" startAt="4"/>
            </a:pPr>
            <a:r>
              <a:rPr lang="en-US" dirty="0" smtClean="0"/>
              <a:t>Each member draw a picture expressing the must knows.  “No Words”</a:t>
            </a:r>
          </a:p>
          <a:p>
            <a:pPr marL="514350" indent="-514350">
              <a:buAutoNum type="arabicPeriod" startAt="4"/>
            </a:pPr>
            <a:r>
              <a:rPr lang="en-US" dirty="0" smtClean="0"/>
              <a:t>Plus discuss a real world application of this process.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Jig-saw:  Cell Membrane Function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4800" y="1589567"/>
            <a:ext cx="4267200" cy="4572000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pPr marL="514350" indent="-514350">
              <a:buNone/>
            </a:pPr>
            <a:r>
              <a:rPr lang="en-US" sz="2800" b="1" u="sng" dirty="0" smtClean="0"/>
              <a:t>6 ways molecules move </a:t>
            </a:r>
          </a:p>
          <a:p>
            <a:pPr marL="514350" indent="-514350">
              <a:buNone/>
            </a:pPr>
            <a:r>
              <a:rPr lang="en-US" sz="2800" dirty="0" smtClean="0"/>
              <a:t>1. Diffusion (p. 74-75)</a:t>
            </a:r>
          </a:p>
          <a:p>
            <a:pPr marL="514350" lvl="1" indent="-514350">
              <a:spcBef>
                <a:spcPts val="700"/>
              </a:spcBef>
              <a:buClr>
                <a:schemeClr val="accent2"/>
              </a:buClr>
              <a:buSzPct val="60000"/>
              <a:buNone/>
            </a:pPr>
            <a:r>
              <a:rPr lang="en-US" sz="2800" dirty="0" smtClean="0"/>
              <a:t>2. Osmosis (p. 76-77)</a:t>
            </a:r>
          </a:p>
          <a:p>
            <a:pPr marL="514350" lvl="1" indent="-514350">
              <a:spcBef>
                <a:spcPts val="700"/>
              </a:spcBef>
              <a:buClr>
                <a:schemeClr val="accent2"/>
              </a:buClr>
              <a:buSzPct val="60000"/>
              <a:buNone/>
            </a:pPr>
            <a:r>
              <a:rPr lang="en-US" sz="2800" dirty="0" smtClean="0"/>
              <a:t>3. Facilitated Diffusion (p. 80)</a:t>
            </a:r>
          </a:p>
          <a:p>
            <a:pPr marL="514350" lvl="1" indent="-514350">
              <a:spcBef>
                <a:spcPts val="700"/>
              </a:spcBef>
              <a:buClr>
                <a:schemeClr val="accent2"/>
              </a:buClr>
              <a:buSzPct val="60000"/>
              <a:buNone/>
            </a:pPr>
            <a:r>
              <a:rPr lang="en-US" sz="2800" dirty="0" smtClean="0"/>
              <a:t>4. Sodium-Potassium Pump (p. 81-82)</a:t>
            </a:r>
          </a:p>
          <a:p>
            <a:pPr marL="514350" lvl="1" indent="-514350">
              <a:spcBef>
                <a:spcPts val="700"/>
              </a:spcBef>
              <a:buClr>
                <a:schemeClr val="accent2"/>
              </a:buClr>
              <a:buSzPct val="60000"/>
              <a:buNone/>
            </a:pPr>
            <a:r>
              <a:rPr lang="en-US" sz="2800" dirty="0" smtClean="0"/>
              <a:t>5. Endo- &amp; </a:t>
            </a:r>
            <a:r>
              <a:rPr lang="en-US" sz="2800" dirty="0" err="1" smtClean="0"/>
              <a:t>Exocytosis</a:t>
            </a:r>
            <a:r>
              <a:rPr lang="en-US" sz="2800" dirty="0" smtClean="0"/>
              <a:t> (p. 83)</a:t>
            </a:r>
          </a:p>
          <a:p>
            <a:pPr marL="514350" lvl="1" indent="-514350">
              <a:spcBef>
                <a:spcPts val="700"/>
              </a:spcBef>
              <a:buClr>
                <a:schemeClr val="accent2"/>
              </a:buClr>
              <a:buSzPct val="60000"/>
              <a:buNone/>
            </a:pPr>
            <a:r>
              <a:rPr lang="en-US" sz="2800" dirty="0" smtClean="0"/>
              <a:t>6. Membrane Receptor Proteins (p. 84-86)</a:t>
            </a:r>
          </a:p>
          <a:p>
            <a:pPr marL="514350" lvl="1" indent="-514350">
              <a:spcBef>
                <a:spcPts val="700"/>
              </a:spcBef>
              <a:buClr>
                <a:schemeClr val="accent2"/>
              </a:buClr>
              <a:buSzPct val="60000"/>
              <a:buNone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b="1" u="sng" dirty="0" smtClean="0"/>
              <a:t>Assignment</a:t>
            </a:r>
            <a:r>
              <a:rPr lang="en-US" dirty="0" smtClean="0"/>
              <a:t>:</a:t>
            </a:r>
          </a:p>
          <a:p>
            <a:pPr marL="514350" indent="-514350">
              <a:buAutoNum type="arabicPeriod" startAt="7"/>
            </a:pPr>
            <a:r>
              <a:rPr lang="en-US" dirty="0" smtClean="0"/>
              <a:t>Get into groups with people of your non number.  </a:t>
            </a:r>
            <a:r>
              <a:rPr lang="en-US" b="1" dirty="0" smtClean="0"/>
              <a:t>We are going to go with 5 groups.</a:t>
            </a:r>
          </a:p>
          <a:p>
            <a:pPr marL="514350" indent="-514350">
              <a:buAutoNum type="arabicPeriod" startAt="7"/>
            </a:pPr>
            <a:r>
              <a:rPr lang="en-US" dirty="0" smtClean="0"/>
              <a:t>Teacher/student</a:t>
            </a:r>
          </a:p>
          <a:p>
            <a:pPr marL="834390" lvl="1" indent="-514350"/>
            <a:r>
              <a:rPr lang="en-US" dirty="0" smtClean="0"/>
              <a:t>Each person is responsible for teaching their part.  </a:t>
            </a:r>
          </a:p>
          <a:p>
            <a:pPr marL="834390" lvl="1" indent="-514350"/>
            <a:r>
              <a:rPr lang="en-US" dirty="0" smtClean="0"/>
              <a:t>Everyone is taking notes and copying the illustration.</a:t>
            </a:r>
          </a:p>
          <a:p>
            <a:pPr marL="514350" indent="-514350">
              <a:buAutoNum type="arabicPeriod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2281</TotalTime>
  <Words>1073</Words>
  <Application>Microsoft Office PowerPoint</Application>
  <PresentationFormat>On-screen Show (4:3)</PresentationFormat>
  <Paragraphs>188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Median</vt:lpstr>
      <vt:lpstr>Cell membrane</vt:lpstr>
      <vt:lpstr>How is the environment connected to the Cells?</vt:lpstr>
      <vt:lpstr>Review: Remember Chemistry</vt:lpstr>
      <vt:lpstr>Basic Structure</vt:lpstr>
      <vt:lpstr>Cell Function</vt:lpstr>
      <vt:lpstr>Slide 6</vt:lpstr>
      <vt:lpstr>Jig-saw:  Cell Membrane Function</vt:lpstr>
      <vt:lpstr>Jig-saw:  Cell Membrane Function</vt:lpstr>
      <vt:lpstr>Jig-saw:  Cell Membrane Function</vt:lpstr>
      <vt:lpstr>Lab</vt:lpstr>
      <vt:lpstr>Iodine/Starch Lab Observations</vt:lpstr>
      <vt:lpstr>What are the keys to getting across the cell membrane? </vt:lpstr>
      <vt:lpstr>Vocabulary that is good to know</vt:lpstr>
      <vt:lpstr>Passive v. Active Transport</vt:lpstr>
      <vt:lpstr>Let’s start with Nonpolar, Small molecules</vt:lpstr>
      <vt:lpstr>Let’s talk about water (Nonpolar, small molecules)</vt:lpstr>
      <vt:lpstr>Terms to know about Osmosis</vt:lpstr>
      <vt:lpstr>Write TELL-Con on Egg Demo</vt:lpstr>
      <vt:lpstr>Let’s talk about Large molecules moving with concentration gradient</vt:lpstr>
      <vt:lpstr>Ion Channel Transport</vt:lpstr>
      <vt:lpstr>Let’s talk about movement against the concentration gradient.</vt:lpstr>
      <vt:lpstr>Receptors Proteins</vt:lpstr>
      <vt:lpstr>Endo- and Exocytosis</vt:lpstr>
      <vt:lpstr>Cell Transport</vt:lpstr>
    </vt:vector>
  </TitlesOfParts>
  <Company>CUSD300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Cell membrane</dc:title>
  <dc:creator>User</dc:creator>
  <cp:lastModifiedBy>User</cp:lastModifiedBy>
  <cp:revision>18</cp:revision>
  <dcterms:created xsi:type="dcterms:W3CDTF">2011-09-14T12:29:22Z</dcterms:created>
  <dcterms:modified xsi:type="dcterms:W3CDTF">2012-02-09T19:18:22Z</dcterms:modified>
</cp:coreProperties>
</file>